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6" r:id="rId9"/>
    <p:sldId id="267" r:id="rId10"/>
    <p:sldId id="262" r:id="rId11"/>
    <p:sldId id="263" r:id="rId12"/>
    <p:sldId id="264" r:id="rId13"/>
  </p:sldIdLst>
  <p:sldSz cx="18288000" cy="10287000"/>
  <p:notesSz cx="6858000" cy="9144000"/>
  <p:embeddedFontLst>
    <p:embeddedFont>
      <p:font typeface="Open Sauce" panose="020B0604020202020204" charset="0"/>
      <p:regular r:id="rId15"/>
    </p:embeddedFont>
    <p:embeddedFont>
      <p:font typeface="Open Sauce Bold Italics" panose="020B0604020202020204" charset="0"/>
      <p:regular r:id="rId16"/>
    </p:embeddedFont>
    <p:embeddedFont>
      <p:font typeface="Open Sauce Bold" panose="020B0604020202020204" charset="0"/>
      <p:regular r:id="rId17"/>
    </p:embeddedFont>
    <p:embeddedFont>
      <p:font typeface="Josefin Sans Bold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Prata" panose="020B0604020202020204" charset="0"/>
      <p:regular r:id="rId23"/>
    </p:embeddedFont>
    <p:embeddedFont>
      <p:font typeface="Open Sans Bold" panose="020B0604020202020204" charset="0"/>
      <p:regular r:id="rId24"/>
    </p:embeddedFont>
    <p:embeddedFont>
      <p:font typeface="Josefin Sans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33963C-F3AC-43C3-B129-A45BA546F0F3}" type="datetimeFigureOut">
              <a:rPr lang="fr-FR" smtClean="0"/>
              <a:t>13/12/2022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0FAA5D-AB9A-4FC9-8C07-530DA592596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4341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AA5D-AB9A-4FC9-8C07-530DA592596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298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AA5D-AB9A-4FC9-8C07-530DA5925968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3757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AA5D-AB9A-4FC9-8C07-530DA5925968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9339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422431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606269" y="633438"/>
            <a:ext cx="2396441" cy="163393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084880" y="3839746"/>
            <a:ext cx="14118240" cy="1303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37"/>
              </a:lnSpc>
            </a:pPr>
            <a:r>
              <a:rPr lang="en-US" sz="8815" dirty="0">
                <a:solidFill>
                  <a:srgbClr val="FFFFFF"/>
                </a:solidFill>
                <a:latin typeface="Prata"/>
              </a:rPr>
              <a:t>DATAVERSE - DATA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840294" y="5372100"/>
            <a:ext cx="8607412" cy="5001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876"/>
              </a:lnSpc>
            </a:pPr>
            <a:r>
              <a:rPr lang="en-US" sz="2673" spc="1090" dirty="0" smtClean="0">
                <a:solidFill>
                  <a:srgbClr val="F4D314"/>
                </a:solidFill>
                <a:latin typeface="Josefin Sans"/>
              </a:rPr>
              <a:t>DATA CHALLENGE </a:t>
            </a:r>
            <a:r>
              <a:rPr lang="en-US" sz="2673" spc="1090" dirty="0">
                <a:solidFill>
                  <a:srgbClr val="F4D314"/>
                </a:solidFill>
                <a:latin typeface="Josefin Sans"/>
              </a:rPr>
              <a:t>2022-2023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084880" y="7948288"/>
            <a:ext cx="10372725" cy="18466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56"/>
              </a:lnSpc>
            </a:pPr>
            <a:r>
              <a:rPr lang="en-US" sz="2452" spc="367" dirty="0" smtClean="0">
                <a:solidFill>
                  <a:srgbClr val="F4D314"/>
                </a:solidFill>
                <a:latin typeface="Josefin Sans Bold"/>
              </a:rPr>
              <a:t>Presented by:</a:t>
            </a:r>
            <a:endParaRPr lang="en-US" sz="2452" spc="367" dirty="0">
              <a:solidFill>
                <a:srgbClr val="F4D314"/>
              </a:solidFill>
              <a:latin typeface="Josefin Sans Bold"/>
            </a:endParaRPr>
          </a:p>
          <a:p>
            <a:pPr marL="529556" lvl="1" indent="-264778">
              <a:lnSpc>
                <a:spcPts val="3556"/>
              </a:lnSpc>
              <a:buFont typeface="Arial"/>
              <a:buChar char="•"/>
            </a:pPr>
            <a:r>
              <a:rPr lang="en-US" sz="2452" spc="367" dirty="0">
                <a:solidFill>
                  <a:srgbClr val="F4D314"/>
                </a:solidFill>
                <a:latin typeface="Josefin Sans"/>
              </a:rPr>
              <a:t>EL-FAILALI-LBALGHITI MOHAMED</a:t>
            </a:r>
          </a:p>
          <a:p>
            <a:pPr marL="529556" lvl="1" indent="-264778">
              <a:lnSpc>
                <a:spcPts val="3556"/>
              </a:lnSpc>
              <a:buFont typeface="Arial"/>
              <a:buChar char="•"/>
            </a:pPr>
            <a:r>
              <a:rPr lang="en-US" sz="2452" spc="367" dirty="0" smtClean="0">
                <a:solidFill>
                  <a:srgbClr val="F4D314"/>
                </a:solidFill>
                <a:latin typeface="Josefin Sans"/>
              </a:rPr>
              <a:t>ELQAJJAM MOHAMED</a:t>
            </a:r>
          </a:p>
          <a:p>
            <a:pPr>
              <a:lnSpc>
                <a:spcPts val="3556"/>
              </a:lnSpc>
            </a:pPr>
            <a:r>
              <a:rPr lang="en-US" sz="2452" spc="367" dirty="0" smtClean="0">
                <a:solidFill>
                  <a:srgbClr val="F4D314"/>
                </a:solidFill>
                <a:latin typeface="Josefin Sans"/>
              </a:rPr>
              <a:t>ENSA </a:t>
            </a:r>
            <a:r>
              <a:rPr lang="en-US" sz="2452" spc="367" dirty="0">
                <a:solidFill>
                  <a:srgbClr val="F4D314"/>
                </a:solidFill>
                <a:latin typeface="Josefin Sans"/>
              </a:rPr>
              <a:t>MARRAKECH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108857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04489" y="2744901"/>
            <a:ext cx="11310035" cy="527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 dirty="0">
                <a:solidFill>
                  <a:srgbClr val="F4D314"/>
                </a:solidFill>
                <a:latin typeface="Prata"/>
              </a:rPr>
              <a:t>Create the model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62847" y="3477430"/>
            <a:ext cx="12573945" cy="6791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Split train, test :</a:t>
            </a:r>
          </a:p>
          <a:p>
            <a:pPr>
              <a:lnSpc>
                <a:spcPts val="4199"/>
              </a:lnSpc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Selecting the features from training data and splitting the data into </a:t>
            </a:r>
            <a:r>
              <a:rPr lang="en-US" sz="2999" dirty="0">
                <a:solidFill>
                  <a:srgbClr val="FFFFFF"/>
                </a:solidFill>
                <a:latin typeface="Open Sauce Bold"/>
              </a:rPr>
              <a:t>85 - 15 train - test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groups.</a:t>
            </a:r>
          </a:p>
          <a:p>
            <a:pPr>
              <a:lnSpc>
                <a:spcPts val="4199"/>
              </a:lnSpc>
            </a:pPr>
            <a:endParaRPr lang="en-US" sz="2999" dirty="0">
              <a:solidFill>
                <a:srgbClr val="FFFFFF"/>
              </a:solidFill>
              <a:latin typeface="Open Sauce"/>
            </a:endParaRP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Training the model using algorithms of classification; like </a:t>
            </a: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Xgboost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, random forest, logistic regression.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We find that the </a:t>
            </a:r>
            <a:r>
              <a:rPr lang="en-US" sz="2999" dirty="0">
                <a:solidFill>
                  <a:srgbClr val="F98E2D"/>
                </a:solidFill>
                <a:latin typeface="Open Sauce Bold Italics"/>
              </a:rPr>
              <a:t>logistic regression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give us the best score.</a:t>
            </a:r>
          </a:p>
          <a:p>
            <a:pPr marL="1295390" lvl="2" indent="-431797">
              <a:lnSpc>
                <a:spcPts val="4199"/>
              </a:lnSpc>
              <a:buFont typeface="Arial"/>
              <a:buChar char="⚬"/>
            </a:pP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classifier.fit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()</a:t>
            </a:r>
          </a:p>
          <a:p>
            <a:pPr marL="1295390" lvl="2" indent="-431797">
              <a:lnSpc>
                <a:spcPts val="4199"/>
              </a:lnSpc>
              <a:buFont typeface="Arial"/>
              <a:buChar char="⚬"/>
            </a:pP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classifier.predict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()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After fitting, we used the result to </a:t>
            </a: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predect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the Smallpox values for the validation data, and export the </a:t>
            </a: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csv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file to the trustlii.io platform for validation.</a:t>
            </a:r>
          </a:p>
          <a:p>
            <a:pPr>
              <a:lnSpc>
                <a:spcPts val="4199"/>
              </a:lnSpc>
            </a:pPr>
            <a:endParaRPr lang="en-US" sz="2999" dirty="0">
              <a:solidFill>
                <a:srgbClr val="FFFFFF"/>
              </a:solidFill>
              <a:latin typeface="Open Sauc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40066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CONCLUSION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708621"/>
            <a:ext cx="11186636" cy="376613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24000" y="2297377"/>
            <a:ext cx="3501280" cy="5886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4150"/>
              </a:lnSpc>
            </a:pPr>
            <a:r>
              <a:rPr lang="en-US" sz="2400" dirty="0" smtClean="0">
                <a:solidFill>
                  <a:srgbClr val="F4D314"/>
                </a:solidFill>
                <a:latin typeface="Prata"/>
              </a:rPr>
              <a:t>Classification-report():</a:t>
            </a:r>
            <a:endParaRPr lang="en-US" sz="2400" dirty="0">
              <a:solidFill>
                <a:srgbClr val="F4D314"/>
              </a:solidFill>
              <a:latin typeface="Prata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96" r="7160"/>
          <a:stretch/>
        </p:blipFill>
        <p:spPr>
          <a:xfrm>
            <a:off x="6781799" y="4686705"/>
            <a:ext cx="11188911" cy="49876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6000"/>
          </a:blip>
          <a:srcRect t="29292" b="29292"/>
          <a:stretch>
            <a:fillRect/>
          </a:stretch>
        </p:blipFill>
        <p:spPr>
          <a:xfrm>
            <a:off x="2209800" y="186690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434811" y="4429112"/>
            <a:ext cx="11418378" cy="1475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04"/>
              </a:lnSpc>
            </a:pPr>
            <a:r>
              <a:rPr lang="en-US" sz="10003">
                <a:solidFill>
                  <a:srgbClr val="000000"/>
                </a:solidFill>
                <a:latin typeface="Prata"/>
              </a:rPr>
              <a:t>THANK 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169917" y="5958409"/>
            <a:ext cx="7948165" cy="963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4"/>
              </a:lnSpc>
            </a:pPr>
            <a:r>
              <a:rPr lang="en-US" sz="2693" spc="1098" dirty="0">
                <a:solidFill>
                  <a:srgbClr val="000000"/>
                </a:solidFill>
                <a:latin typeface="Josefin Sans"/>
              </a:rPr>
              <a:t>FOR YOUR ATTENTION,</a:t>
            </a:r>
          </a:p>
          <a:p>
            <a:pPr algn="ctr">
              <a:lnSpc>
                <a:spcPts val="3904"/>
              </a:lnSpc>
            </a:pPr>
            <a:r>
              <a:rPr lang="en-US" sz="2693" spc="1098" dirty="0">
                <a:solidFill>
                  <a:srgbClr val="000000"/>
                </a:solidFill>
                <a:latin typeface="Josefin Sans"/>
              </a:rPr>
              <a:t>FOR </a:t>
            </a:r>
            <a:r>
              <a:rPr lang="en-US" sz="2693" spc="1098" dirty="0" smtClean="0">
                <a:solidFill>
                  <a:srgbClr val="000000"/>
                </a:solidFill>
                <a:latin typeface="Josefin Sans"/>
              </a:rPr>
              <a:t>YOUR </a:t>
            </a:r>
            <a:r>
              <a:rPr lang="en-US" sz="2693" spc="1098" dirty="0">
                <a:solidFill>
                  <a:srgbClr val="000000"/>
                </a:solidFill>
                <a:latin typeface="Josefin Sans"/>
              </a:rPr>
              <a:t>ORGANISATION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581155" y="3459065"/>
            <a:ext cx="9125689" cy="595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58"/>
              </a:lnSpc>
            </a:pPr>
            <a:r>
              <a:rPr lang="en-US" sz="3350" spc="502">
                <a:solidFill>
                  <a:srgbClr val="000000"/>
                </a:solidFill>
                <a:latin typeface="Josefin Sans Bold"/>
              </a:rPr>
              <a:t>WE WANT TO SAY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712371" y="3734808"/>
            <a:ext cx="3388048" cy="4359851"/>
            <a:chOff x="0" y="0"/>
            <a:chExt cx="3133810" cy="40326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33810" cy="4032689"/>
            </a:xfrm>
            <a:custGeom>
              <a:avLst/>
              <a:gdLst/>
              <a:ahLst/>
              <a:cxnLst/>
              <a:rect l="l" t="t" r="r" b="b"/>
              <a:pathLst>
                <a:path w="3133810" h="4032689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89"/>
                    <a:pt x="3009350" y="4032689"/>
                  </a:cubicBezTo>
                  <a:close/>
                </a:path>
              </a:pathLst>
            </a:custGeom>
            <a:solidFill>
              <a:srgbClr val="EDF0F2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1382579" y="3734808"/>
            <a:ext cx="3388048" cy="4359851"/>
            <a:chOff x="0" y="0"/>
            <a:chExt cx="3133810" cy="403268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33810" cy="4032689"/>
            </a:xfrm>
            <a:custGeom>
              <a:avLst/>
              <a:gdLst/>
              <a:ahLst/>
              <a:cxnLst/>
              <a:rect l="l" t="t" r="r" b="b"/>
              <a:pathLst>
                <a:path w="3133810" h="4032689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89"/>
                    <a:pt x="3009350" y="4032689"/>
                  </a:cubicBezTo>
                  <a:close/>
                </a:path>
              </a:pathLst>
            </a:custGeom>
            <a:solidFill>
              <a:srgbClr val="EDF0F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7547475" y="3734808"/>
            <a:ext cx="3388048" cy="4359851"/>
            <a:chOff x="0" y="0"/>
            <a:chExt cx="3133810" cy="403268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133810" cy="4032689"/>
            </a:xfrm>
            <a:custGeom>
              <a:avLst/>
              <a:gdLst/>
              <a:ahLst/>
              <a:cxnLst/>
              <a:rect l="l" t="t" r="r" b="b"/>
              <a:pathLst>
                <a:path w="3133810" h="4032689">
                  <a:moveTo>
                    <a:pt x="3009350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009350" y="0"/>
                  </a:lnTo>
                  <a:cubicBezTo>
                    <a:pt x="3077930" y="0"/>
                    <a:pt x="3133810" y="55880"/>
                    <a:pt x="3133810" y="124460"/>
                  </a:cubicBezTo>
                  <a:lnTo>
                    <a:pt x="3133810" y="3908229"/>
                  </a:lnTo>
                  <a:cubicBezTo>
                    <a:pt x="3133810" y="3976809"/>
                    <a:pt x="3077930" y="4032689"/>
                    <a:pt x="3009350" y="4032689"/>
                  </a:cubicBezTo>
                  <a:close/>
                </a:path>
              </a:pathLst>
            </a:custGeom>
            <a:solidFill>
              <a:srgbClr val="EDF0F2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3712371" y="1898841"/>
            <a:ext cx="10863257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Open Sans Bold"/>
              </a:rPr>
              <a:t>Table of contents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036091" y="7311949"/>
            <a:ext cx="2715079" cy="467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02"/>
              </a:lnSpc>
              <a:spcBef>
                <a:spcPct val="0"/>
              </a:spcBef>
            </a:pPr>
            <a:r>
              <a:rPr lang="en-US" sz="2925">
                <a:solidFill>
                  <a:srgbClr val="000000"/>
                </a:solidFill>
                <a:latin typeface="Open Sans Bold"/>
              </a:rPr>
              <a:t>objective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036091" y="3968102"/>
            <a:ext cx="731749" cy="669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735624" y="7311949"/>
            <a:ext cx="2715079" cy="467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02"/>
              </a:lnSpc>
              <a:spcBef>
                <a:spcPct val="0"/>
              </a:spcBef>
            </a:pPr>
            <a:r>
              <a:rPr lang="en-US" sz="2925">
                <a:solidFill>
                  <a:srgbClr val="000000"/>
                </a:solidFill>
                <a:latin typeface="Open Sans Bold"/>
              </a:rPr>
              <a:t>Conclusion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706299" y="3968102"/>
            <a:ext cx="731749" cy="669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871195" y="7311949"/>
            <a:ext cx="2715079" cy="4676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02"/>
              </a:lnSpc>
              <a:spcBef>
                <a:spcPct val="0"/>
              </a:spcBef>
            </a:pPr>
            <a:r>
              <a:rPr lang="en-US" sz="2925">
                <a:solidFill>
                  <a:srgbClr val="000000"/>
                </a:solidFill>
                <a:latin typeface="Open Sans Bold"/>
              </a:rPr>
              <a:t>Methodologie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871195" y="3968102"/>
            <a:ext cx="731749" cy="669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5652"/>
              </a:lnSpc>
              <a:spcBef>
                <a:spcPct val="0"/>
              </a:spcBef>
            </a:pPr>
            <a:r>
              <a:rPr lang="en-US" sz="3600" u="none">
                <a:solidFill>
                  <a:srgbClr val="000000"/>
                </a:solidFill>
                <a:latin typeface="Open Sans Bold"/>
              </a:rPr>
              <a:t>02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OBJECTIVE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51517" y="6925595"/>
            <a:ext cx="4164850" cy="527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>
                <a:solidFill>
                  <a:srgbClr val="F4D314"/>
                </a:solidFill>
                <a:latin typeface="Prata"/>
              </a:rPr>
              <a:t>Goals: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151784" y="3383239"/>
            <a:ext cx="12860039" cy="1552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As part of the </a:t>
            </a: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Dataverse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event, the </a:t>
            </a: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Dataverse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 committee offers us a Data challenge, which aims to explore machine learning methods for classifying whether a patient is smallpox positive or not.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151784" y="7559041"/>
            <a:ext cx="12573945" cy="1028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Apply machine learning methods to Classify whether the patient is smallpox positive or not.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51517" y="2750722"/>
            <a:ext cx="4164850" cy="527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>
                <a:solidFill>
                  <a:srgbClr val="F4D314"/>
                </a:solidFill>
                <a:latin typeface="Prata"/>
              </a:rPr>
              <a:t>Introduction: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51517" y="6925595"/>
            <a:ext cx="4164850" cy="527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>
                <a:solidFill>
                  <a:srgbClr val="F4D314"/>
                </a:solidFill>
                <a:latin typeface="Prata"/>
              </a:rPr>
              <a:t>Upload the csv file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851517" y="2699125"/>
            <a:ext cx="12860039" cy="2076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In this project we used Machine Learning Framework or libraries, as long as to provide the final CSV output file with your model predictions.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Scikit-Learn, Matplotlib, Seaborn, Numpy, Pandas ...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151784" y="7559041"/>
            <a:ext cx="12573945" cy="1028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Apply machine learning methods to Classify whether the patient is smallpox positive or not.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413656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51517" y="6925595"/>
            <a:ext cx="4164850" cy="54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endParaRPr lang="en-US" sz="3608" dirty="0">
              <a:solidFill>
                <a:srgbClr val="F4D314"/>
              </a:solidFill>
              <a:latin typeface="Prata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851517" y="2699125"/>
            <a:ext cx="12860039" cy="49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endParaRPr lang="en-US" sz="2999" dirty="0">
              <a:solidFill>
                <a:srgbClr val="FFFFFF"/>
              </a:solidFill>
              <a:latin typeface="Open Sauc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151784" y="7559041"/>
            <a:ext cx="12573945" cy="4923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endParaRPr lang="en-US" sz="2999" dirty="0">
              <a:solidFill>
                <a:srgbClr val="FFFFFF"/>
              </a:solidFill>
              <a:latin typeface="Open Sauce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516" y="2529406"/>
            <a:ext cx="15470365" cy="609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86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9292" b="29292"/>
          <a:stretch>
            <a:fillRect/>
          </a:stretch>
        </p:blipFill>
        <p:spPr>
          <a:xfrm>
            <a:off x="0" y="-108857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804489" y="2482964"/>
            <a:ext cx="11310035" cy="10516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>
                <a:solidFill>
                  <a:srgbClr val="F4D314"/>
                </a:solidFill>
                <a:latin typeface="Prata"/>
              </a:rPr>
              <a:t>Clean Data, Pre-processing, Feature Engineering</a:t>
            </a:r>
          </a:p>
          <a:p>
            <a:pPr>
              <a:lnSpc>
                <a:spcPts val="4150"/>
              </a:lnSpc>
            </a:pPr>
            <a:endParaRPr lang="en-US" sz="3608">
              <a:solidFill>
                <a:srgbClr val="F4D314"/>
              </a:solidFill>
              <a:latin typeface="Prata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062847" y="3477430"/>
            <a:ext cx="12573945" cy="1552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after upload the csv dataset; we prepared the data: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Drop NAN values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Open Sauce"/>
              </a:rPr>
              <a:t>Drop id columns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062847" y="7181849"/>
            <a:ext cx="12573945" cy="2693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Dividing features into Discrete and Categorical :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Label Encoder Transformation</a:t>
            </a:r>
          </a:p>
          <a:p>
            <a:pPr>
              <a:lnSpc>
                <a:spcPts val="4199"/>
              </a:lnSpc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(Transform categorical columns to dummies variables)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>
                <a:solidFill>
                  <a:srgbClr val="FFFFFF"/>
                </a:solidFill>
                <a:latin typeface="Open Sauce"/>
              </a:rPr>
              <a:t>Check imbalanced Datasets </a:t>
            </a:r>
            <a:r>
              <a:rPr lang="en-US" sz="2999" dirty="0" smtClean="0">
                <a:solidFill>
                  <a:srgbClr val="FFFFFF"/>
                </a:solidFill>
                <a:latin typeface="Open Sauce"/>
              </a:rPr>
              <a:t>(</a:t>
            </a:r>
            <a:r>
              <a:rPr lang="en-US" sz="2999" dirty="0" err="1" smtClean="0">
                <a:solidFill>
                  <a:srgbClr val="FFFFFF"/>
                </a:solidFill>
                <a:latin typeface="Open Sauce"/>
              </a:rPr>
              <a:t>umbalanced</a:t>
            </a:r>
            <a:r>
              <a:rPr lang="en-US" sz="2999" dirty="0">
                <a:solidFill>
                  <a:srgbClr val="FFFFFF"/>
                </a:solidFill>
                <a:latin typeface="Open Sauce"/>
              </a:rPr>
              <a:t>)</a:t>
            </a:r>
          </a:p>
          <a:p>
            <a:pPr marL="647695" lvl="1" indent="-323848">
              <a:lnSpc>
                <a:spcPts val="4199"/>
              </a:lnSpc>
              <a:buFont typeface="Arial"/>
              <a:buChar char="•"/>
            </a:pPr>
            <a:r>
              <a:rPr lang="en-US" sz="2999" dirty="0" err="1">
                <a:solidFill>
                  <a:srgbClr val="FFFFFF"/>
                </a:solidFill>
                <a:latin typeface="Open Sauce"/>
              </a:rPr>
              <a:t>Visualisation</a:t>
            </a:r>
            <a:endParaRPr lang="en-US" sz="2999" dirty="0">
              <a:solidFill>
                <a:srgbClr val="FFFFFF"/>
              </a:solidFill>
              <a:latin typeface="Open Sauc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804489" y="6620681"/>
            <a:ext cx="11310035" cy="527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>
                <a:solidFill>
                  <a:srgbClr val="F4D314"/>
                </a:solidFill>
                <a:latin typeface="Prata"/>
              </a:rPr>
              <a:t>Explore data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t="29292" b="29292"/>
          <a:stretch>
            <a:fillRect/>
          </a:stretch>
        </p:blipFill>
        <p:spPr>
          <a:xfrm>
            <a:off x="0" y="-413657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76400" y="2241226"/>
            <a:ext cx="11310035" cy="54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 dirty="0">
                <a:solidFill>
                  <a:srgbClr val="F4D314"/>
                </a:solidFill>
                <a:latin typeface="Prata"/>
              </a:rPr>
              <a:t>Check imbalanced data </a:t>
            </a:r>
            <a:endParaRPr lang="en-US" sz="3608" dirty="0">
              <a:solidFill>
                <a:srgbClr val="F4D314"/>
              </a:solidFill>
              <a:latin typeface="Prata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860399"/>
            <a:ext cx="15424553" cy="541776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477000" y="8648700"/>
            <a:ext cx="5638800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4150"/>
              </a:lnSpc>
            </a:pPr>
            <a:r>
              <a:rPr lang="en-US" sz="2400" dirty="0" smtClean="0">
                <a:solidFill>
                  <a:schemeClr val="bg1"/>
                </a:solidFill>
                <a:latin typeface="Prata"/>
              </a:rPr>
              <a:t>Oversampling to balance our data</a:t>
            </a:r>
            <a:endParaRPr lang="en-US" sz="2400" dirty="0">
              <a:solidFill>
                <a:schemeClr val="bg1"/>
              </a:solidFill>
              <a:latin typeface="Prat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t="29292" b="29292"/>
          <a:stretch>
            <a:fillRect/>
          </a:stretch>
        </p:blipFill>
        <p:spPr>
          <a:xfrm>
            <a:off x="0" y="-22178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76400" y="2241226"/>
            <a:ext cx="11310035" cy="54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 dirty="0">
                <a:solidFill>
                  <a:srgbClr val="F4D314"/>
                </a:solidFill>
                <a:latin typeface="Prata"/>
              </a:rPr>
              <a:t>Categorical features </a:t>
            </a:r>
            <a:r>
              <a:rPr lang="en-US" sz="3608" dirty="0" smtClean="0">
                <a:solidFill>
                  <a:srgbClr val="F4D314"/>
                </a:solidFill>
                <a:latin typeface="Prata"/>
              </a:rPr>
              <a:t>/ </a:t>
            </a:r>
            <a:r>
              <a:rPr lang="en-US" sz="3608" dirty="0">
                <a:solidFill>
                  <a:srgbClr val="F4D314"/>
                </a:solidFill>
                <a:latin typeface="Prata"/>
              </a:rPr>
              <a:t>target</a:t>
            </a:r>
            <a:endParaRPr lang="en-US" sz="3608" dirty="0">
              <a:solidFill>
                <a:srgbClr val="F4D314"/>
              </a:solidFill>
              <a:latin typeface="Prata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1" y="908143"/>
            <a:ext cx="8842276" cy="850462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92322" y="4362217"/>
            <a:ext cx="67088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Helvetica Neue"/>
              </a:rPr>
              <a:t>all the </a:t>
            </a:r>
            <a:r>
              <a:rPr lang="en-US" sz="2800" dirty="0" err="1">
                <a:solidFill>
                  <a:schemeClr val="bg1"/>
                </a:solidFill>
                <a:latin typeface="Helvetica Neue"/>
              </a:rPr>
              <a:t>graphes</a:t>
            </a:r>
            <a:r>
              <a:rPr lang="en-US" sz="2800" dirty="0">
                <a:solidFill>
                  <a:schemeClr val="bg1"/>
                </a:solidFill>
                <a:latin typeface="Helvetica Neue"/>
              </a:rPr>
              <a:t> shown the same pattern.</a:t>
            </a:r>
            <a:endParaRPr lang="en-US" sz="2800" b="0" i="0" dirty="0">
              <a:solidFill>
                <a:schemeClr val="bg1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88324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t="29292" b="29292"/>
          <a:stretch>
            <a:fillRect/>
          </a:stretch>
        </p:blipFill>
        <p:spPr>
          <a:xfrm>
            <a:off x="0" y="-413657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287454"/>
            <a:ext cx="8143757" cy="73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45"/>
              </a:lnSpc>
            </a:pPr>
            <a:r>
              <a:rPr lang="en-US" sz="5082">
                <a:solidFill>
                  <a:srgbClr val="FFFFFF"/>
                </a:solidFill>
                <a:latin typeface="Prata"/>
              </a:rPr>
              <a:t>METHODOLOGIE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76400" y="2241226"/>
            <a:ext cx="11310035" cy="54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0"/>
              </a:lnSpc>
            </a:pPr>
            <a:r>
              <a:rPr lang="en-US" sz="3608" dirty="0">
                <a:solidFill>
                  <a:srgbClr val="F4D314"/>
                </a:solidFill>
                <a:latin typeface="Prata"/>
              </a:rPr>
              <a:t>Features importance</a:t>
            </a:r>
            <a:endParaRPr lang="en-US" sz="3608" dirty="0">
              <a:solidFill>
                <a:srgbClr val="F4D314"/>
              </a:solidFill>
              <a:latin typeface="Prata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1637191"/>
            <a:ext cx="10234250" cy="773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54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321</Words>
  <Application>Microsoft Office PowerPoint</Application>
  <PresentationFormat>Personnalisé</PresentationFormat>
  <Paragraphs>62</Paragraphs>
  <Slides>12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3" baseType="lpstr">
      <vt:lpstr>Open Sauce</vt:lpstr>
      <vt:lpstr>Open Sauce Bold Italics</vt:lpstr>
      <vt:lpstr>Open Sauce Bold</vt:lpstr>
      <vt:lpstr>Josefin Sans Bold</vt:lpstr>
      <vt:lpstr>Calibri</vt:lpstr>
      <vt:lpstr>Arial</vt:lpstr>
      <vt:lpstr>Prata</vt:lpstr>
      <vt:lpstr>Helvetica Neue</vt:lpstr>
      <vt:lpstr>Open Sans Bold</vt:lpstr>
      <vt:lpstr>Josefin Sans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Yellow Modern Data Analysis Presentation</dc:title>
  <cp:lastModifiedBy>Honor</cp:lastModifiedBy>
  <cp:revision>11</cp:revision>
  <dcterms:created xsi:type="dcterms:W3CDTF">2006-08-16T00:00:00Z</dcterms:created>
  <dcterms:modified xsi:type="dcterms:W3CDTF">2022-12-13T20:59:11Z</dcterms:modified>
  <dc:identifier>DAFUpddF0zo</dc:identifier>
</cp:coreProperties>
</file>

<file path=docProps/thumbnail.jpeg>
</file>